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0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5143500" type="screen16x9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67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1700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736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71500"/>
            <a:ext cx="1971675" cy="405765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571500"/>
            <a:ext cx="5686425" cy="4057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44447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803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bg>
      <p:bgPr>
        <a:solidFill>
          <a:srgbClr val="0E2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828800"/>
            <a:ext cx="4206240" cy="15544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466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66928" y="384048"/>
            <a:ext cx="8138160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3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7528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b="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897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1714500"/>
            <a:ext cx="356616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714500"/>
            <a:ext cx="356616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83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225841"/>
            <a:ext cx="3566160" cy="25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225841"/>
            <a:ext cx="3566160" cy="25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7028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42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9499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53632"/>
            <a:ext cx="3291840" cy="13030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17220"/>
            <a:ext cx="4258818" cy="388848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693129"/>
            <a:ext cx="3291840" cy="282172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71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4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3429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3720104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3724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714500"/>
            <a:ext cx="7290055" cy="3017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4853028"/>
            <a:ext cx="1615607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49E12F8-8449-4649-B972-7AB0849738E2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4853028"/>
            <a:ext cx="4426094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4853028"/>
            <a:ext cx="73025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839A6C5-B1BD-4CB5-B0B3-302AA711D5E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61974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09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</p:sldLayoutIdLst>
  <p:hf sldNum="0"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75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hite nicotine pouch tin on a clean clinical surface"/>
          <p:cNvPicPr>
            <a:picLocks noChangeAspect="1"/>
          </p:cNvPicPr>
          <p:nvPr/>
        </p:nvPicPr>
        <p:blipFill>
          <a:blip r:embed="rId3"/>
          <a:srcRect l="21259" r="21259"/>
          <a:stretch/>
        </p:blipFill>
        <p:spPr>
          <a:xfrm>
            <a:off x="4709160" y="0"/>
            <a:ext cx="4434840" cy="5143500"/>
          </a:xfrm>
          <a:prstGeom prst="rect">
            <a:avLst/>
          </a:prstGeom>
        </p:spPr>
      </p:pic>
      <p:sp>
        <p:nvSpPr>
          <p:cNvPr id="3" name="title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892040" cy="5143500"/>
          </a:xfrm>
          <a:prstGeom prst="rect">
            <a:avLst/>
          </a:prstGeom>
          <a:solidFill>
            <a:srgbClr val="0E2C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ea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2040" y="0"/>
            <a:ext cx="54864" cy="5143500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8368" y="8686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E8F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&amp; PUBLIC HEALTH BRIEFING</a:t>
            </a:r>
            <a:endParaRPr lang="en-US" sz="1100" dirty="0"/>
          </a:p>
        </p:txBody>
      </p:sp>
      <p:sp>
        <p:nvSpPr>
          <p:cNvPr id="6" name="Text 0"/>
          <p:cNvSpPr>
            <a:spLocks noGrp="1"/>
          </p:cNvSpPr>
          <p:nvPr>
            <p:ph type="title" idx="100"/>
          </p:nvPr>
        </p:nvSpPr>
        <p:spPr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Approves Zyn for Modified Risk</a:t>
            </a:r>
            <a:endParaRPr lang="en-US" sz="3300" dirty="0"/>
          </a:p>
        </p:txBody>
      </p:sp>
      <p:sp>
        <p:nvSpPr>
          <p:cNvPr id="7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3364992"/>
            <a:ext cx="777240" cy="45720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8368" y="3529584"/>
            <a:ext cx="3977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C9D8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nicotine pouches cleared to be marketed as lower-risk than cigarettes — and the health debate it set off.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58368" y="459028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FB4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30,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/>
          </p:nvPr>
        </p:nvSpPr>
        <p:spPr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FDA Decided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85216" y="18288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0E8F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DECISION  ·  JUNE 30, 2026</a:t>
            </a:r>
            <a:endParaRPr lang="en-US" sz="105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078992"/>
            <a:ext cx="822960" cy="50292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footer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56048"/>
            <a:ext cx="9144000" cy="1874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85216" y="4937760"/>
            <a:ext cx="6583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Modified-Risk Authorization · ZYN Nicotine Pouches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29600" y="4937760"/>
            <a:ext cx="502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50" dirty="0"/>
          </a:p>
        </p:txBody>
      </p:sp>
      <p:pic>
        <p:nvPicPr>
          <p:cNvPr id="8" name="Image 0" descr="Government regulatory building"/>
          <p:cNvPicPr>
            <a:picLocks noChangeAspect="1"/>
          </p:cNvPicPr>
          <p:nvPr/>
        </p:nvPicPr>
        <p:blipFill>
          <a:blip r:embed="rId3"/>
          <a:srcRect l="8291" r="8291"/>
          <a:stretch/>
        </p:blipFill>
        <p:spPr>
          <a:xfrm>
            <a:off x="6172200" y="1325880"/>
            <a:ext cx="2606040" cy="2148840"/>
          </a:xfrm>
          <a:prstGeom prst="rect">
            <a:avLst/>
          </a:prstGeom>
        </p:spPr>
      </p:pic>
      <p:sp>
        <p:nvSpPr>
          <p:cNvPr id="9" name="image ca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200" y="1325880"/>
            <a:ext cx="2606040" cy="54864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371600"/>
            <a:ext cx="54864" cy="749808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86384" y="1353312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ZYN products authorized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86384" y="1655064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flavors, each in 3 mg and 6 mg nicotine strengths.</a:t>
            </a:r>
            <a:endParaRPr lang="en-US" sz="1150" dirty="0"/>
          </a:p>
        </p:txBody>
      </p:sp>
      <p:sp>
        <p:nvSpPr>
          <p:cNvPr id="13" name="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2258568"/>
            <a:ext cx="54864" cy="749808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86384" y="2240280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first for nicotine pouches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786384" y="2542032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modified-risk orders the FDA has ever granted for a pouch product.</a:t>
            </a:r>
            <a:endParaRPr lang="en-US" sz="1150" dirty="0"/>
          </a:p>
        </p:txBody>
      </p:sp>
      <p:sp>
        <p:nvSpPr>
          <p:cNvPr id="16" name="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3145536"/>
            <a:ext cx="54864" cy="749808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86384" y="3127248"/>
            <a:ext cx="5120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by Swedish Match / PMI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786384" y="3429000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Cleared after a multi-year scientific review and a January 2026 advisory panel.</a:t>
            </a:r>
            <a:endParaRPr lang="en-US" sz="1150" dirty="0"/>
          </a:p>
        </p:txBody>
      </p:sp>
      <p:sp>
        <p:nvSpPr>
          <p:cNvPr id="19" name="claim box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4114800"/>
            <a:ext cx="7973568" cy="713232"/>
          </a:xfrm>
          <a:prstGeom prst="rect">
            <a:avLst/>
          </a:prstGeom>
          <a:solidFill>
            <a:srgbClr val="12385C"/>
          </a:solidFill>
          <a:ln/>
          <a:effectLst>
            <a:outerShdw blurRad="88900" dist="38100" dir="5400000" algn="bl" rotWithShape="0">
              <a:srgbClr val="8FA6B5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clai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4114800"/>
            <a:ext cx="82296" cy="713232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41248" y="4114800"/>
            <a:ext cx="7589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950" b="1" kern="0" spc="200" dirty="0">
                <a:solidFill>
                  <a:srgbClr val="0E8F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AUTHORIZED CLAIM   </a:t>
            </a:r>
            <a:r>
              <a:rPr lang="en-US" sz="1150" i="1" dirty="0">
                <a:solidFill>
                  <a:srgbClr val="EAF2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“Using ZYN instead of cigarettes puts you at a lower risk of mouth cancer, heart disease, lung cancer, stroke, emphysema, and chronic bronchitis.”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/>
          </p:nvPr>
        </p:nvSpPr>
        <p:spPr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Critics Warn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85216" y="18288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0E8F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HEALTH CONCERNS</a:t>
            </a:r>
            <a:endParaRPr lang="en-US" sz="105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078992"/>
            <a:ext cx="822960" cy="50292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footer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56048"/>
            <a:ext cx="9144000" cy="1874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85216" y="4937760"/>
            <a:ext cx="6583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Modified-Risk Authorization · ZYN Nicotine Pouches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29600" y="4937760"/>
            <a:ext cx="502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50" dirty="0"/>
          </a:p>
        </p:txBody>
      </p:sp>
      <p:sp>
        <p:nvSpPr>
          <p:cNvPr id="8" name="accent rule amb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078992"/>
            <a:ext cx="822960" cy="50292"/>
          </a:xfrm>
          <a:prstGeom prst="rect">
            <a:avLst/>
          </a:prstGeom>
          <a:solidFill>
            <a:srgbClr val="BE7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85216" y="120700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groups say lower risk is not no risk — and worry the move normalizes nicotine.</a:t>
            </a:r>
            <a:endParaRPr lang="en-US" sz="1200" dirty="0"/>
          </a:p>
        </p:txBody>
      </p:sp>
      <p:sp>
        <p:nvSpPr>
          <p:cNvPr id="10" name="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737360"/>
            <a:ext cx="7973568" cy="7589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row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737360"/>
            <a:ext cx="73152" cy="758952"/>
          </a:xfrm>
          <a:prstGeom prst="rect">
            <a:avLst/>
          </a:prstGeom>
          <a:solidFill>
            <a:srgbClr val="BE7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41248" y="1819656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“Smokeless doesn't mean harmless”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197096" y="1819656"/>
            <a:ext cx="413308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E2A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American Lung Association called the decision appalling, noting nicotine still carries real health risks.</a:t>
            </a:r>
            <a:endParaRPr lang="en-US" sz="1150" dirty="0"/>
          </a:p>
        </p:txBody>
      </p:sp>
      <p:sp>
        <p:nvSpPr>
          <p:cNvPr id="14" name="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2564892"/>
            <a:ext cx="7973568" cy="7589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row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2564892"/>
            <a:ext cx="73152" cy="758952"/>
          </a:xfrm>
          <a:prstGeom prst="rect">
            <a:avLst/>
          </a:prstGeom>
          <a:solidFill>
            <a:srgbClr val="BE7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1248" y="2647188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Nicotine is highly addictive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197096" y="2647188"/>
            <a:ext cx="413308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E2A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up to 6 mg per pouch, strengths exceed nicotine gum — deepening dependence, researchers caution.</a:t>
            </a:r>
            <a:endParaRPr lang="en-US" sz="1150" dirty="0"/>
          </a:p>
        </p:txBody>
      </p:sp>
      <p:sp>
        <p:nvSpPr>
          <p:cNvPr id="18" name="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3392424"/>
            <a:ext cx="7973568" cy="7589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row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3392424"/>
            <a:ext cx="73152" cy="758952"/>
          </a:xfrm>
          <a:prstGeom prst="rect">
            <a:avLst/>
          </a:prstGeom>
          <a:solidFill>
            <a:srgbClr val="BE7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41248" y="3474720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users don't quit — they add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197096" y="3474720"/>
            <a:ext cx="413308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E2A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shows many use pouches alongside cigarettes rather than switching, blunting the health benefit.</a:t>
            </a:r>
            <a:endParaRPr lang="en-US" sz="1150" dirty="0"/>
          </a:p>
        </p:txBody>
      </p:sp>
      <p:sp>
        <p:nvSpPr>
          <p:cNvPr id="22" name="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4219956"/>
            <a:ext cx="7973568" cy="7589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row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4219956"/>
            <a:ext cx="73152" cy="758952"/>
          </a:xfrm>
          <a:prstGeom prst="rect">
            <a:avLst/>
          </a:prstGeom>
          <a:solidFill>
            <a:srgbClr val="BE7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41248" y="4302252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of normalizing nicotine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197096" y="4302252"/>
            <a:ext cx="413308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E2A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Flavors, workplace use, and social media could draw in people who never smoked, including youth.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/>
          </p:nvPr>
        </p:nvSpPr>
        <p:spPr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Bottom Line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85216" y="18288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0E8F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THINGS STAND</a:t>
            </a:r>
            <a:endParaRPr lang="en-US" sz="105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" y="1078992"/>
            <a:ext cx="822960" cy="50292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footer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56048"/>
            <a:ext cx="9144000" cy="187452"/>
          </a:xfrm>
          <a:prstGeom prst="rect">
            <a:avLst/>
          </a:prstGeom>
          <a:solidFill>
            <a:srgbClr val="F1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85216" y="4937760"/>
            <a:ext cx="6583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Modified-Risk Authorization · ZYN Nicotine Pouches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29600" y="4937760"/>
            <a:ext cx="502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50" dirty="0"/>
          </a:p>
        </p:txBody>
      </p:sp>
      <p:pic>
        <p:nvPicPr>
          <p:cNvPr id="8" name="Image 0" descr="A hand holding a single white nicotine pouch"/>
          <p:cNvPicPr>
            <a:picLocks noChangeAspect="1"/>
          </p:cNvPicPr>
          <p:nvPr/>
        </p:nvPicPr>
        <p:blipFill>
          <a:blip r:embed="rId3"/>
          <a:srcRect l="24206" r="24206"/>
          <a:stretch/>
        </p:blipFill>
        <p:spPr>
          <a:xfrm>
            <a:off x="6309360" y="1371600"/>
            <a:ext cx="2468880" cy="3291840"/>
          </a:xfrm>
          <a:prstGeom prst="rect">
            <a:avLst/>
          </a:prstGeom>
        </p:spPr>
      </p:pic>
      <p:sp>
        <p:nvSpPr>
          <p:cNvPr id="9" name="img ca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1371600"/>
            <a:ext cx="2468880" cy="54864"/>
          </a:xfrm>
          <a:prstGeom prst="rect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85216" y="132588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landmark decision that turns on one word: switching.</a:t>
            </a:r>
            <a:endParaRPr lang="en-US" sz="1550" dirty="0"/>
          </a:p>
        </p:txBody>
      </p:sp>
      <p:sp>
        <p:nvSpPr>
          <p:cNvPr id="11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1975104"/>
            <a:ext cx="164592" cy="164592"/>
          </a:xfrm>
          <a:prstGeom prst="ellipse">
            <a:avLst/>
          </a:prstGeom>
          <a:solidFill>
            <a:srgbClr val="0E8F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96112" y="1883664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adult smokers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96112" y="2185416"/>
            <a:ext cx="5074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offers FDA-backed, science-based information to choose a lower-risk alternative to cigarettes.</a:t>
            </a:r>
            <a:endParaRPr lang="en-US" sz="1150" dirty="0"/>
          </a:p>
        </p:txBody>
      </p:sp>
      <p:sp>
        <p:nvSpPr>
          <p:cNvPr id="14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2907792"/>
            <a:ext cx="164592" cy="164592"/>
          </a:xfrm>
          <a:prstGeom prst="ellipse">
            <a:avLst/>
          </a:prstGeom>
          <a:solidFill>
            <a:srgbClr val="BE7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96112" y="2816352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open question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96112" y="3118104"/>
            <a:ext cx="5074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hold only with full switching — dual use or uptake by non-smokers could erode the gains.</a:t>
            </a:r>
            <a:endParaRPr lang="en-US" sz="1150" dirty="0"/>
          </a:p>
        </p:txBody>
      </p:sp>
      <p:sp>
        <p:nvSpPr>
          <p:cNvPr id="17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" y="3840480"/>
            <a:ext cx="164592" cy="164592"/>
          </a:xfrm>
          <a:prstGeom prst="ellipse">
            <a:avLst/>
          </a:prstGeom>
          <a:solidFill>
            <a:srgbClr val="1238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96112" y="3749040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23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comes next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96112" y="4050792"/>
            <a:ext cx="5074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5B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orders run five years with ongoing surveillance the FDA can revisit if real-world use shifts.</a:t>
            </a:r>
            <a:endParaRPr lang="en-US" sz="11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</TotalTime>
  <Words>353</Words>
  <Application>Microsoft Office PowerPoint</Application>
  <PresentationFormat>On-screen Show (16:9)</PresentationFormat>
  <Paragraphs>43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Tw Cen MT</vt:lpstr>
      <vt:lpstr>Tw Cen MT Condensed</vt:lpstr>
      <vt:lpstr>Wingdings 3</vt:lpstr>
      <vt:lpstr>Integral</vt:lpstr>
      <vt:lpstr>FDA Approves Zyn for Modified Risk</vt:lpstr>
      <vt:lpstr>What the FDA Decided</vt:lpstr>
      <vt:lpstr>What Critics Warn</vt:lpstr>
      <vt:lpstr>The Bottom 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Sherri Warshaw</dc:creator>
  <cp:lastModifiedBy>Sherri Warshaw</cp:lastModifiedBy>
  <cp:revision>1</cp:revision>
  <dcterms:created xsi:type="dcterms:W3CDTF">2026-07-02T14:43:42Z</dcterms:created>
  <dcterms:modified xsi:type="dcterms:W3CDTF">2026-07-02T14:47:27Z</dcterms:modified>
</cp:coreProperties>
</file>